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0"/>
  </p:notesMasterIdLst>
  <p:sldIdLst>
    <p:sldId id="256" r:id="rId2"/>
    <p:sldId id="257" r:id="rId3"/>
    <p:sldId id="282" r:id="rId4"/>
    <p:sldId id="281" r:id="rId5"/>
    <p:sldId id="258" r:id="rId6"/>
    <p:sldId id="261" r:id="rId7"/>
    <p:sldId id="259" r:id="rId8"/>
    <p:sldId id="262" r:id="rId9"/>
    <p:sldId id="265" r:id="rId10"/>
    <p:sldId id="269" r:id="rId11"/>
    <p:sldId id="271" r:id="rId12"/>
    <p:sldId id="272" r:id="rId13"/>
    <p:sldId id="270" r:id="rId14"/>
    <p:sldId id="273" r:id="rId15"/>
    <p:sldId id="275" r:id="rId16"/>
    <p:sldId id="278" r:id="rId17"/>
    <p:sldId id="283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0971" autoAdjust="0"/>
  </p:normalViewPr>
  <p:slideViewPr>
    <p:cSldViewPr snapToGrid="0">
      <p:cViewPr>
        <p:scale>
          <a:sx n="80" d="100"/>
          <a:sy n="80" d="100"/>
        </p:scale>
        <p:origin x="-4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53E4B-2E1E-43C9-9AF6-0CC52244938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1B7F6-7E29-4004-9C3B-C9F5A3B77E77}">
      <dgm:prSet phldrT="[Text]"/>
      <dgm:spPr/>
      <dgm:t>
        <a:bodyPr/>
        <a:lstStyle/>
        <a:p>
          <a:r>
            <a:rPr lang="en-US" dirty="0" smtClean="0"/>
            <a:t>Raw Data</a:t>
          </a:r>
          <a:endParaRPr lang="en-US" dirty="0"/>
        </a:p>
      </dgm:t>
    </dgm:pt>
    <dgm:pt modelId="{DF284E95-E651-4E51-8AB8-E9B3DA0A1D9E}" type="parTrans" cxnId="{75FA2459-FF5F-47DA-BBFF-C10F98BE5BCD}">
      <dgm:prSet/>
      <dgm:spPr/>
      <dgm:t>
        <a:bodyPr/>
        <a:lstStyle/>
        <a:p>
          <a:endParaRPr lang="en-US"/>
        </a:p>
      </dgm:t>
    </dgm:pt>
    <dgm:pt modelId="{F3B7E2DD-B13E-4A1B-AEA8-1BA9E5AC0789}" type="sibTrans" cxnId="{75FA2459-FF5F-47DA-BBFF-C10F98BE5BC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46699868-E668-4854-B0BA-71DC3CCD9885}">
      <dgm:prSet phldrT="[Text]"/>
      <dgm:spPr/>
      <dgm:t>
        <a:bodyPr/>
        <a:lstStyle/>
        <a:p>
          <a:r>
            <a:rPr lang="en-US" dirty="0" smtClean="0"/>
            <a:t>Analyst</a:t>
          </a:r>
          <a:endParaRPr lang="en-US" dirty="0"/>
        </a:p>
      </dgm:t>
    </dgm:pt>
    <dgm:pt modelId="{AD49E89C-CE02-4E1F-ABED-EBE4E6A9777A}" type="parTrans" cxnId="{689E18D9-8AB4-4C0C-AB99-1A1572524891}">
      <dgm:prSet/>
      <dgm:spPr/>
      <dgm:t>
        <a:bodyPr/>
        <a:lstStyle/>
        <a:p>
          <a:endParaRPr lang="en-US"/>
        </a:p>
      </dgm:t>
    </dgm:pt>
    <dgm:pt modelId="{F9DC1936-73D7-4162-8F0D-06ED4B31752E}" type="sibTrans" cxnId="{689E18D9-8AB4-4C0C-AB99-1A157252489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4CA6E4D7-7B02-4294-BEA9-20A32F7B6580}">
      <dgm:prSet phldrT="[Text]"/>
      <dgm:spPr/>
      <dgm:t>
        <a:bodyPr/>
        <a:lstStyle/>
        <a:p>
          <a:r>
            <a:rPr lang="en-US" dirty="0" smtClean="0"/>
            <a:t>Upper Management</a:t>
          </a:r>
          <a:endParaRPr lang="en-US" dirty="0"/>
        </a:p>
      </dgm:t>
    </dgm:pt>
    <dgm:pt modelId="{15BC486C-4540-4ECD-9DD9-71D786D105A3}" type="parTrans" cxnId="{6CA0F2BF-33FA-4777-846F-F472515611C5}">
      <dgm:prSet/>
      <dgm:spPr/>
      <dgm:t>
        <a:bodyPr/>
        <a:lstStyle/>
        <a:p>
          <a:endParaRPr lang="en-US"/>
        </a:p>
      </dgm:t>
    </dgm:pt>
    <dgm:pt modelId="{CD690D0F-24B2-476F-9C45-B0D3560E5E78}" type="sibTrans" cxnId="{6CA0F2BF-33FA-4777-846F-F472515611C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BD89F98-284F-4618-AE40-AFAC8F5E1C19}" type="pres">
      <dgm:prSet presAssocID="{3FE53E4B-2E1E-43C9-9AF6-0CC5224493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F077E42-B381-4AD0-866C-895D0C1859A7}" type="pres">
      <dgm:prSet presAssocID="{3FE53E4B-2E1E-43C9-9AF6-0CC522449389}" presName="dot1" presStyleLbl="alignNode1" presStyleIdx="0" presStyleCnt="12"/>
      <dgm:spPr/>
    </dgm:pt>
    <dgm:pt modelId="{B1EFB7DC-0ACC-40B3-9AF6-AEB89CB43258}" type="pres">
      <dgm:prSet presAssocID="{3FE53E4B-2E1E-43C9-9AF6-0CC522449389}" presName="dot2" presStyleLbl="alignNode1" presStyleIdx="1" presStyleCnt="12"/>
      <dgm:spPr/>
    </dgm:pt>
    <dgm:pt modelId="{32AF6124-BAC1-44CE-A501-D20F75F68ECA}" type="pres">
      <dgm:prSet presAssocID="{3FE53E4B-2E1E-43C9-9AF6-0CC522449389}" presName="dot3" presStyleLbl="alignNode1" presStyleIdx="2" presStyleCnt="12"/>
      <dgm:spPr/>
    </dgm:pt>
    <dgm:pt modelId="{2296EEE1-C83E-4EF5-A52E-6597E01D36C8}" type="pres">
      <dgm:prSet presAssocID="{3FE53E4B-2E1E-43C9-9AF6-0CC522449389}" presName="dot4" presStyleLbl="alignNode1" presStyleIdx="3" presStyleCnt="12"/>
      <dgm:spPr/>
    </dgm:pt>
    <dgm:pt modelId="{BCA75F70-F4C2-4DAA-B9DF-D96596C0D08F}" type="pres">
      <dgm:prSet presAssocID="{3FE53E4B-2E1E-43C9-9AF6-0CC522449389}" presName="dot5" presStyleLbl="alignNode1" presStyleIdx="4" presStyleCnt="12"/>
      <dgm:spPr/>
    </dgm:pt>
    <dgm:pt modelId="{D75CE33B-FACC-4CCA-8141-7D4E6C07EDD1}" type="pres">
      <dgm:prSet presAssocID="{3FE53E4B-2E1E-43C9-9AF6-0CC522449389}" presName="dotArrow1" presStyleLbl="alignNode1" presStyleIdx="5" presStyleCnt="12"/>
      <dgm:spPr/>
    </dgm:pt>
    <dgm:pt modelId="{1DCB8689-0B95-407D-95CA-4C5DAB5AC9AD}" type="pres">
      <dgm:prSet presAssocID="{3FE53E4B-2E1E-43C9-9AF6-0CC522449389}" presName="dotArrow2" presStyleLbl="alignNode1" presStyleIdx="6" presStyleCnt="12"/>
      <dgm:spPr/>
    </dgm:pt>
    <dgm:pt modelId="{780C0202-9C70-4DE2-AD89-699C5A979E3C}" type="pres">
      <dgm:prSet presAssocID="{3FE53E4B-2E1E-43C9-9AF6-0CC522449389}" presName="dotArrow3" presStyleLbl="alignNode1" presStyleIdx="7" presStyleCnt="12"/>
      <dgm:spPr/>
    </dgm:pt>
    <dgm:pt modelId="{A1CFF5DF-2EA6-4385-A915-030BE67D39E5}" type="pres">
      <dgm:prSet presAssocID="{3FE53E4B-2E1E-43C9-9AF6-0CC522449389}" presName="dotArrow4" presStyleLbl="alignNode1" presStyleIdx="8" presStyleCnt="12"/>
      <dgm:spPr/>
    </dgm:pt>
    <dgm:pt modelId="{0C111299-9FFA-4029-AE6A-AF0B5030EE99}" type="pres">
      <dgm:prSet presAssocID="{3FE53E4B-2E1E-43C9-9AF6-0CC522449389}" presName="dotArrow5" presStyleLbl="alignNode1" presStyleIdx="9" presStyleCnt="12"/>
      <dgm:spPr/>
    </dgm:pt>
    <dgm:pt modelId="{20D69949-6A69-4744-83B9-71D42CFD6735}" type="pres">
      <dgm:prSet presAssocID="{3FE53E4B-2E1E-43C9-9AF6-0CC522449389}" presName="dotArrow6" presStyleLbl="alignNode1" presStyleIdx="10" presStyleCnt="12"/>
      <dgm:spPr/>
    </dgm:pt>
    <dgm:pt modelId="{B95432D9-382D-4C5E-A489-22357EF8B115}" type="pres">
      <dgm:prSet presAssocID="{3FE53E4B-2E1E-43C9-9AF6-0CC522449389}" presName="dotArrow7" presStyleLbl="alignNode1" presStyleIdx="11" presStyleCnt="12"/>
      <dgm:spPr/>
    </dgm:pt>
    <dgm:pt modelId="{D04DC6E1-F69A-4BD2-A58E-6CFCB0192935}" type="pres">
      <dgm:prSet presAssocID="{0DA1B7F6-7E29-4004-9C3B-C9F5A3B77E77}" presName="parTx1" presStyleLbl="node1" presStyleIdx="0" presStyleCnt="3"/>
      <dgm:spPr/>
      <dgm:t>
        <a:bodyPr/>
        <a:lstStyle/>
        <a:p>
          <a:endParaRPr lang="en-US"/>
        </a:p>
      </dgm:t>
    </dgm:pt>
    <dgm:pt modelId="{BD622414-FCF9-483C-941A-52CA824E4E58}" type="pres">
      <dgm:prSet presAssocID="{F3B7E2DD-B13E-4A1B-AEA8-1BA9E5AC0789}" presName="picture1" presStyleCnt="0"/>
      <dgm:spPr/>
    </dgm:pt>
    <dgm:pt modelId="{3741824B-7EC1-41BD-BA34-F11AA37E9DC1}" type="pres">
      <dgm:prSet presAssocID="{F3B7E2DD-B13E-4A1B-AEA8-1BA9E5AC0789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7DE37C39-8C24-43C3-A127-A21B5190B12B}" type="pres">
      <dgm:prSet presAssocID="{46699868-E668-4854-B0BA-71DC3CCD9885}" presName="parTx2" presStyleLbl="node1" presStyleIdx="1" presStyleCnt="3"/>
      <dgm:spPr/>
      <dgm:t>
        <a:bodyPr/>
        <a:lstStyle/>
        <a:p>
          <a:endParaRPr lang="en-US"/>
        </a:p>
      </dgm:t>
    </dgm:pt>
    <dgm:pt modelId="{A2CB69D7-5A13-4051-988D-5180CBE12FE5}" type="pres">
      <dgm:prSet presAssocID="{F9DC1936-73D7-4162-8F0D-06ED4B31752E}" presName="picture2" presStyleCnt="0"/>
      <dgm:spPr/>
    </dgm:pt>
    <dgm:pt modelId="{7537044D-6FB5-4DFA-A2A9-2C771060FAE5}" type="pres">
      <dgm:prSet presAssocID="{F9DC1936-73D7-4162-8F0D-06ED4B31752E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A95BB1E2-C400-4A9C-AAB9-765141F7C6C1}" type="pres">
      <dgm:prSet presAssocID="{4CA6E4D7-7B02-4294-BEA9-20A32F7B6580}" presName="parTx3" presStyleLbl="node1" presStyleIdx="2" presStyleCnt="3"/>
      <dgm:spPr/>
      <dgm:t>
        <a:bodyPr/>
        <a:lstStyle/>
        <a:p>
          <a:endParaRPr lang="en-US"/>
        </a:p>
      </dgm:t>
    </dgm:pt>
    <dgm:pt modelId="{2FC5BDF2-79B9-4D8F-AEB7-1A58BC9ED732}" type="pres">
      <dgm:prSet presAssocID="{CD690D0F-24B2-476F-9C45-B0D3560E5E78}" presName="picture3" presStyleCnt="0"/>
      <dgm:spPr/>
    </dgm:pt>
    <dgm:pt modelId="{74FCF06E-388C-4F21-BC16-C9C9DCCE42CF}" type="pres">
      <dgm:prSet presAssocID="{CD690D0F-24B2-476F-9C45-B0D3560E5E78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0D48BF1E-4BC4-4391-9B37-EB19D5A3AED0}" type="presOf" srcId="{4CA6E4D7-7B02-4294-BEA9-20A32F7B6580}" destId="{A95BB1E2-C400-4A9C-AAB9-765141F7C6C1}" srcOrd="0" destOrd="0" presId="urn:microsoft.com/office/officeart/2008/layout/AscendingPictureAccentProcess"/>
    <dgm:cxn modelId="{689E18D9-8AB4-4C0C-AB99-1A1572524891}" srcId="{3FE53E4B-2E1E-43C9-9AF6-0CC522449389}" destId="{46699868-E668-4854-B0BA-71DC3CCD9885}" srcOrd="1" destOrd="0" parTransId="{AD49E89C-CE02-4E1F-ABED-EBE4E6A9777A}" sibTransId="{F9DC1936-73D7-4162-8F0D-06ED4B31752E}"/>
    <dgm:cxn modelId="{50B4E587-00A5-436B-B8ED-554BADC78069}" type="presOf" srcId="{CD690D0F-24B2-476F-9C45-B0D3560E5E78}" destId="{74FCF06E-388C-4F21-BC16-C9C9DCCE42CF}" srcOrd="0" destOrd="0" presId="urn:microsoft.com/office/officeart/2008/layout/AscendingPictureAccentProcess"/>
    <dgm:cxn modelId="{D320F07A-3D18-4A1B-BF9D-8104EE1F8734}" type="presOf" srcId="{3FE53E4B-2E1E-43C9-9AF6-0CC522449389}" destId="{3BD89F98-284F-4618-AE40-AFAC8F5E1C19}" srcOrd="0" destOrd="0" presId="urn:microsoft.com/office/officeart/2008/layout/AscendingPictureAccentProcess"/>
    <dgm:cxn modelId="{7B91256D-3E55-42A6-8F3A-5A37DD98167E}" type="presOf" srcId="{F3B7E2DD-B13E-4A1B-AEA8-1BA9E5AC0789}" destId="{3741824B-7EC1-41BD-BA34-F11AA37E9DC1}" srcOrd="0" destOrd="0" presId="urn:microsoft.com/office/officeart/2008/layout/AscendingPictureAccentProcess"/>
    <dgm:cxn modelId="{2C9D55B5-5783-41D7-AF6D-C36A15621D70}" type="presOf" srcId="{F9DC1936-73D7-4162-8F0D-06ED4B31752E}" destId="{7537044D-6FB5-4DFA-A2A9-2C771060FAE5}" srcOrd="0" destOrd="0" presId="urn:microsoft.com/office/officeart/2008/layout/AscendingPictureAccentProcess"/>
    <dgm:cxn modelId="{75FA2459-FF5F-47DA-BBFF-C10F98BE5BCD}" srcId="{3FE53E4B-2E1E-43C9-9AF6-0CC522449389}" destId="{0DA1B7F6-7E29-4004-9C3B-C9F5A3B77E77}" srcOrd="0" destOrd="0" parTransId="{DF284E95-E651-4E51-8AB8-E9B3DA0A1D9E}" sibTransId="{F3B7E2DD-B13E-4A1B-AEA8-1BA9E5AC0789}"/>
    <dgm:cxn modelId="{BB6F7476-DB64-427D-A8DE-213E941D4067}" type="presOf" srcId="{46699868-E668-4854-B0BA-71DC3CCD9885}" destId="{7DE37C39-8C24-43C3-A127-A21B5190B12B}" srcOrd="0" destOrd="0" presId="urn:microsoft.com/office/officeart/2008/layout/AscendingPictureAccentProcess"/>
    <dgm:cxn modelId="{3FC6D153-8B21-4073-B022-6E1FDC8CD2AE}" type="presOf" srcId="{0DA1B7F6-7E29-4004-9C3B-C9F5A3B77E77}" destId="{D04DC6E1-F69A-4BD2-A58E-6CFCB0192935}" srcOrd="0" destOrd="0" presId="urn:microsoft.com/office/officeart/2008/layout/AscendingPictureAccentProcess"/>
    <dgm:cxn modelId="{6CA0F2BF-33FA-4777-846F-F472515611C5}" srcId="{3FE53E4B-2E1E-43C9-9AF6-0CC522449389}" destId="{4CA6E4D7-7B02-4294-BEA9-20A32F7B6580}" srcOrd="2" destOrd="0" parTransId="{15BC486C-4540-4ECD-9DD9-71D786D105A3}" sibTransId="{CD690D0F-24B2-476F-9C45-B0D3560E5E78}"/>
    <dgm:cxn modelId="{2490C98E-E574-4EC3-999F-B942129DF7FF}" type="presParOf" srcId="{3BD89F98-284F-4618-AE40-AFAC8F5E1C19}" destId="{EF077E42-B381-4AD0-866C-895D0C1859A7}" srcOrd="0" destOrd="0" presId="urn:microsoft.com/office/officeart/2008/layout/AscendingPictureAccentProcess"/>
    <dgm:cxn modelId="{07C5AC29-1FFF-42D6-8167-ADF2413B2383}" type="presParOf" srcId="{3BD89F98-284F-4618-AE40-AFAC8F5E1C19}" destId="{B1EFB7DC-0ACC-40B3-9AF6-AEB89CB43258}" srcOrd="1" destOrd="0" presId="urn:microsoft.com/office/officeart/2008/layout/AscendingPictureAccentProcess"/>
    <dgm:cxn modelId="{E712C935-85AF-45AC-8271-6C05F68AE7BC}" type="presParOf" srcId="{3BD89F98-284F-4618-AE40-AFAC8F5E1C19}" destId="{32AF6124-BAC1-44CE-A501-D20F75F68ECA}" srcOrd="2" destOrd="0" presId="urn:microsoft.com/office/officeart/2008/layout/AscendingPictureAccentProcess"/>
    <dgm:cxn modelId="{4322B401-EB2B-4CD3-9B1E-D7BCD9E809BD}" type="presParOf" srcId="{3BD89F98-284F-4618-AE40-AFAC8F5E1C19}" destId="{2296EEE1-C83E-4EF5-A52E-6597E01D36C8}" srcOrd="3" destOrd="0" presId="urn:microsoft.com/office/officeart/2008/layout/AscendingPictureAccentProcess"/>
    <dgm:cxn modelId="{7CD8E28D-EFB6-43E3-8166-0CB84BDC390F}" type="presParOf" srcId="{3BD89F98-284F-4618-AE40-AFAC8F5E1C19}" destId="{BCA75F70-F4C2-4DAA-B9DF-D96596C0D08F}" srcOrd="4" destOrd="0" presId="urn:microsoft.com/office/officeart/2008/layout/AscendingPictureAccentProcess"/>
    <dgm:cxn modelId="{EB785462-F360-4915-A2B6-CD41725799A0}" type="presParOf" srcId="{3BD89F98-284F-4618-AE40-AFAC8F5E1C19}" destId="{D75CE33B-FACC-4CCA-8141-7D4E6C07EDD1}" srcOrd="5" destOrd="0" presId="urn:microsoft.com/office/officeart/2008/layout/AscendingPictureAccentProcess"/>
    <dgm:cxn modelId="{BC5A0252-7263-4746-B2A0-30B4A15D77E1}" type="presParOf" srcId="{3BD89F98-284F-4618-AE40-AFAC8F5E1C19}" destId="{1DCB8689-0B95-407D-95CA-4C5DAB5AC9AD}" srcOrd="6" destOrd="0" presId="urn:microsoft.com/office/officeart/2008/layout/AscendingPictureAccentProcess"/>
    <dgm:cxn modelId="{FDC9817E-F1BE-4250-9362-2097ADF5E0B9}" type="presParOf" srcId="{3BD89F98-284F-4618-AE40-AFAC8F5E1C19}" destId="{780C0202-9C70-4DE2-AD89-699C5A979E3C}" srcOrd="7" destOrd="0" presId="urn:microsoft.com/office/officeart/2008/layout/AscendingPictureAccentProcess"/>
    <dgm:cxn modelId="{A6A90915-6F7F-4E7D-8DE5-CD98CA5C2B49}" type="presParOf" srcId="{3BD89F98-284F-4618-AE40-AFAC8F5E1C19}" destId="{A1CFF5DF-2EA6-4385-A915-030BE67D39E5}" srcOrd="8" destOrd="0" presId="urn:microsoft.com/office/officeart/2008/layout/AscendingPictureAccentProcess"/>
    <dgm:cxn modelId="{CCE2C691-CFA7-4EFC-B475-954E7F7F34B4}" type="presParOf" srcId="{3BD89F98-284F-4618-AE40-AFAC8F5E1C19}" destId="{0C111299-9FFA-4029-AE6A-AF0B5030EE99}" srcOrd="9" destOrd="0" presId="urn:microsoft.com/office/officeart/2008/layout/AscendingPictureAccentProcess"/>
    <dgm:cxn modelId="{3D261D79-D4FF-41C7-A00C-AC350B545A83}" type="presParOf" srcId="{3BD89F98-284F-4618-AE40-AFAC8F5E1C19}" destId="{20D69949-6A69-4744-83B9-71D42CFD6735}" srcOrd="10" destOrd="0" presId="urn:microsoft.com/office/officeart/2008/layout/AscendingPictureAccentProcess"/>
    <dgm:cxn modelId="{7BC10B3D-5B52-4E3A-A762-A38C520AFEB4}" type="presParOf" srcId="{3BD89F98-284F-4618-AE40-AFAC8F5E1C19}" destId="{B95432D9-382D-4C5E-A489-22357EF8B115}" srcOrd="11" destOrd="0" presId="urn:microsoft.com/office/officeart/2008/layout/AscendingPictureAccentProcess"/>
    <dgm:cxn modelId="{1AF5886A-2D35-47EA-A861-16FCE1D2DE58}" type="presParOf" srcId="{3BD89F98-284F-4618-AE40-AFAC8F5E1C19}" destId="{D04DC6E1-F69A-4BD2-A58E-6CFCB0192935}" srcOrd="12" destOrd="0" presId="urn:microsoft.com/office/officeart/2008/layout/AscendingPictureAccentProcess"/>
    <dgm:cxn modelId="{29E68E32-3D2E-404C-8EC3-B2ABEBCC6109}" type="presParOf" srcId="{3BD89F98-284F-4618-AE40-AFAC8F5E1C19}" destId="{BD622414-FCF9-483C-941A-52CA824E4E58}" srcOrd="13" destOrd="0" presId="urn:microsoft.com/office/officeart/2008/layout/AscendingPictureAccentProcess"/>
    <dgm:cxn modelId="{5DEE86A9-1560-4B24-9ED9-335DDF3CF3CA}" type="presParOf" srcId="{BD622414-FCF9-483C-941A-52CA824E4E58}" destId="{3741824B-7EC1-41BD-BA34-F11AA37E9DC1}" srcOrd="0" destOrd="0" presId="urn:microsoft.com/office/officeart/2008/layout/AscendingPictureAccentProcess"/>
    <dgm:cxn modelId="{56EC414D-7614-4DE5-A897-B08C23F5E552}" type="presParOf" srcId="{3BD89F98-284F-4618-AE40-AFAC8F5E1C19}" destId="{7DE37C39-8C24-43C3-A127-A21B5190B12B}" srcOrd="14" destOrd="0" presId="urn:microsoft.com/office/officeart/2008/layout/AscendingPictureAccentProcess"/>
    <dgm:cxn modelId="{07344C93-EED8-4F11-A87D-0D19719808F5}" type="presParOf" srcId="{3BD89F98-284F-4618-AE40-AFAC8F5E1C19}" destId="{A2CB69D7-5A13-4051-988D-5180CBE12FE5}" srcOrd="15" destOrd="0" presId="urn:microsoft.com/office/officeart/2008/layout/AscendingPictureAccentProcess"/>
    <dgm:cxn modelId="{756C7552-65A6-40B9-902E-A88A2DD52BFD}" type="presParOf" srcId="{A2CB69D7-5A13-4051-988D-5180CBE12FE5}" destId="{7537044D-6FB5-4DFA-A2A9-2C771060FAE5}" srcOrd="0" destOrd="0" presId="urn:microsoft.com/office/officeart/2008/layout/AscendingPictureAccentProcess"/>
    <dgm:cxn modelId="{55840136-E62D-4299-A3C7-64DF5235C3C1}" type="presParOf" srcId="{3BD89F98-284F-4618-AE40-AFAC8F5E1C19}" destId="{A95BB1E2-C400-4A9C-AAB9-765141F7C6C1}" srcOrd="16" destOrd="0" presId="urn:microsoft.com/office/officeart/2008/layout/AscendingPictureAccentProcess"/>
    <dgm:cxn modelId="{298CE858-9DBC-4FDE-A601-5E2394C65D0A}" type="presParOf" srcId="{3BD89F98-284F-4618-AE40-AFAC8F5E1C19}" destId="{2FC5BDF2-79B9-4D8F-AEB7-1A58BC9ED732}" srcOrd="17" destOrd="0" presId="urn:microsoft.com/office/officeart/2008/layout/AscendingPictureAccentProcess"/>
    <dgm:cxn modelId="{7C5C1D98-CF93-4B0D-8E09-5FB18AB9CBFE}" type="presParOf" srcId="{2FC5BDF2-79B9-4D8F-AEB7-1A58BC9ED732}" destId="{74FCF06E-388C-4F21-BC16-C9C9DCCE42C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1FD3D-58F2-46FA-B438-1AD91030F65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4F56-957F-4B80-B83E-0ED2A26B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work experience other than mom’s and sweet tomatoes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time checking</a:t>
            </a:r>
            <a:r>
              <a:rPr lang="en-US" baseline="0" dirty="0" smtClean="0"/>
              <a:t> data and cleaning it up</a:t>
            </a:r>
          </a:p>
          <a:p>
            <a:r>
              <a:rPr lang="en-US" baseline="0" dirty="0" smtClean="0"/>
              <a:t>Here you go good luck: doesn’t know what they’re doing</a:t>
            </a:r>
          </a:p>
          <a:p>
            <a:r>
              <a:rPr lang="en-US" baseline="0" dirty="0" smtClean="0"/>
              <a:t>Dump the problem on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Analyst roles : 50-70 </a:t>
            </a:r>
            <a:r>
              <a:rPr lang="en-US" dirty="0" err="1" smtClean="0"/>
              <a:t>hrs</a:t>
            </a:r>
            <a:r>
              <a:rPr lang="en-US" dirty="0" smtClean="0"/>
              <a:t> a week</a:t>
            </a:r>
          </a:p>
          <a:p>
            <a:r>
              <a:rPr lang="en-US" dirty="0" smtClean="0"/>
              <a:t>Goes back to</a:t>
            </a:r>
            <a:r>
              <a:rPr lang="en-US" baseline="0" dirty="0" smtClean="0"/>
              <a:t> define your life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let</a:t>
            </a:r>
            <a:r>
              <a:rPr lang="en-US" baseline="0" dirty="0" smtClean="0"/>
              <a:t> anything leave you without your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Improv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Interviewed</a:t>
            </a:r>
            <a:r>
              <a:rPr lang="en-US" baseline="0" dirty="0" smtClean="0"/>
              <a:t> a few times</a:t>
            </a:r>
            <a:endParaRPr lang="en-US" dirty="0" smtClean="0"/>
          </a:p>
          <a:p>
            <a:r>
              <a:rPr lang="en-US" dirty="0" err="1" smtClean="0"/>
              <a:t>Breifly</a:t>
            </a:r>
            <a:r>
              <a:rPr lang="en-US" baseline="0" dirty="0" smtClean="0"/>
              <a:t> talk about what each is and what its like working there</a:t>
            </a:r>
          </a:p>
          <a:p>
            <a:r>
              <a:rPr lang="en-US" baseline="0" dirty="0" smtClean="0"/>
              <a:t>Draw on my experiences</a:t>
            </a:r>
          </a:p>
          <a:p>
            <a:r>
              <a:rPr lang="en-US" baseline="0" dirty="0" smtClean="0"/>
              <a:t>	BCACAD: excel </a:t>
            </a:r>
          </a:p>
          <a:p>
            <a:r>
              <a:rPr lang="en-US" baseline="0" dirty="0" smtClean="0"/>
              <a:t>	OURI</a:t>
            </a:r>
          </a:p>
          <a:p>
            <a:r>
              <a:rPr lang="en-US" baseline="0" dirty="0" smtClean="0"/>
              <a:t>	AT: training why I like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</a:t>
            </a:r>
            <a:r>
              <a:rPr lang="en-US" baseline="0" dirty="0" smtClean="0"/>
              <a:t> did this until too late</a:t>
            </a:r>
          </a:p>
          <a:p>
            <a:r>
              <a:rPr lang="en-US" baseline="0" dirty="0" smtClean="0"/>
              <a:t>Applying takes a long time</a:t>
            </a:r>
          </a:p>
          <a:p>
            <a:r>
              <a:rPr lang="en-US" baseline="0" dirty="0" smtClean="0"/>
              <a:t>A lot of work. Be aggressive</a:t>
            </a:r>
            <a:endParaRPr lang="en-US" dirty="0" smtClean="0"/>
          </a:p>
          <a:p>
            <a:r>
              <a:rPr lang="en-US" dirty="0" smtClean="0"/>
              <a:t>Experience all</a:t>
            </a:r>
            <a:r>
              <a:rPr lang="en-US" baseline="0" dirty="0" smtClean="0"/>
              <a:t> four</a:t>
            </a:r>
          </a:p>
          <a:p>
            <a:r>
              <a:rPr lang="en-US" baseline="0" dirty="0" smtClean="0"/>
              <a:t>Flexible: open minded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baseline="0" dirty="0" smtClean="0"/>
              <a:t> JOBS: statistician, economist</a:t>
            </a:r>
          </a:p>
          <a:p>
            <a:r>
              <a:rPr lang="en-US" dirty="0" smtClean="0"/>
              <a:t>Current Internship from school</a:t>
            </a:r>
          </a:p>
          <a:p>
            <a:r>
              <a:rPr lang="en-US" baseline="0" dirty="0" err="1" smtClean="0"/>
              <a:t>Businessm</a:t>
            </a:r>
            <a:r>
              <a:rPr lang="en-US" baseline="0" dirty="0" smtClean="0"/>
              <a:t> Pricing, operations research, financial, data analyst</a:t>
            </a:r>
          </a:p>
          <a:p>
            <a:r>
              <a:rPr lang="en-US" baseline="0" dirty="0" smtClean="0"/>
              <a:t>Data scientist, developer, programmer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ahead</a:t>
            </a:r>
            <a:r>
              <a:rPr lang="en-US" baseline="0" dirty="0" smtClean="0"/>
              <a:t> to entry level positions for skills you need</a:t>
            </a:r>
          </a:p>
          <a:p>
            <a:r>
              <a:rPr lang="en-US" baseline="0" dirty="0" smtClean="0"/>
              <a:t>Shows you are a self starter</a:t>
            </a:r>
          </a:p>
          <a:p>
            <a:r>
              <a:rPr lang="en-US" baseline="0" dirty="0" smtClean="0"/>
              <a:t>Publish it somehow</a:t>
            </a:r>
          </a:p>
          <a:p>
            <a:r>
              <a:rPr lang="en-US" baseline="0" dirty="0" smtClean="0"/>
              <a:t>	Joe Salvatore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Broward County</a:t>
            </a:r>
          </a:p>
          <a:p>
            <a:r>
              <a:rPr lang="en-US" dirty="0" smtClean="0"/>
              <a:t>Resume got</a:t>
            </a:r>
            <a:r>
              <a:rPr lang="en-US" baseline="0" dirty="0" smtClean="0"/>
              <a:t> responses tailored</a:t>
            </a:r>
            <a:endParaRPr lang="en-US" dirty="0" smtClean="0"/>
          </a:p>
          <a:p>
            <a:r>
              <a:rPr lang="en-US" dirty="0" smtClean="0"/>
              <a:t>Dare to be prepared:</a:t>
            </a:r>
            <a:r>
              <a:rPr lang="en-US" baseline="0" dirty="0" smtClean="0"/>
              <a:t> found out about how well we can do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about</a:t>
            </a:r>
            <a:r>
              <a:rPr lang="en-US" baseline="0" dirty="0" smtClean="0"/>
              <a:t> interests</a:t>
            </a:r>
          </a:p>
          <a:p>
            <a:r>
              <a:rPr lang="en-US" baseline="0" dirty="0" smtClean="0"/>
              <a:t>	High ranking position later on officer role shows good managerial work</a:t>
            </a:r>
          </a:p>
          <a:p>
            <a:r>
              <a:rPr lang="en-US" baseline="0" dirty="0" smtClean="0"/>
              <a:t>Motivated </a:t>
            </a:r>
            <a:endParaRPr lang="en-US" dirty="0" smtClean="0"/>
          </a:p>
          <a:p>
            <a:r>
              <a:rPr lang="en-US" dirty="0" smtClean="0"/>
              <a:t>American traveler:</a:t>
            </a:r>
            <a:r>
              <a:rPr lang="en-US" baseline="0" dirty="0" smtClean="0"/>
              <a:t> what do you like to do on your free time?</a:t>
            </a:r>
          </a:p>
          <a:p>
            <a:r>
              <a:rPr lang="en-US" baseline="0" dirty="0" smtClean="0"/>
              <a:t>	not going to be able to balance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 doesn’t mean you have</a:t>
            </a:r>
            <a:r>
              <a:rPr lang="en-US" baseline="0" dirty="0" smtClean="0"/>
              <a:t> the job</a:t>
            </a:r>
          </a:p>
          <a:p>
            <a:r>
              <a:rPr lang="en-US" baseline="0" dirty="0" smtClean="0"/>
              <a:t>Don’t get discouraged its part of the learning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got analyst role now</a:t>
            </a:r>
          </a:p>
          <a:p>
            <a:r>
              <a:rPr lang="en-US" dirty="0" smtClean="0"/>
              <a:t>	Not as complex as say a math course (linear regression)</a:t>
            </a:r>
          </a:p>
          <a:p>
            <a:r>
              <a:rPr lang="en-US" dirty="0" smtClean="0"/>
              <a:t>		Can</a:t>
            </a:r>
            <a:r>
              <a:rPr lang="en-US" baseline="0" dirty="0" smtClean="0"/>
              <a:t> be. Flex shopper. Looking for someone with masters level (data science). </a:t>
            </a:r>
          </a:p>
          <a:p>
            <a:r>
              <a:rPr lang="en-US" dirty="0" smtClean="0"/>
              <a:t>American Traveler training</a:t>
            </a:r>
            <a:r>
              <a:rPr lang="en-US" baseline="0" dirty="0" smtClean="0"/>
              <a:t> and seeing different roles</a:t>
            </a:r>
          </a:p>
          <a:p>
            <a:r>
              <a:rPr lang="en-US" baseline="0" dirty="0" smtClean="0"/>
              <a:t>Analyst chef analogy</a:t>
            </a:r>
          </a:p>
          <a:p>
            <a:r>
              <a:rPr lang="en-US" baseline="0" dirty="0" smtClean="0"/>
              <a:t>Know the guy to get training. </a:t>
            </a:r>
          </a:p>
          <a:p>
            <a:r>
              <a:rPr lang="en-US" baseline="0" dirty="0" smtClean="0"/>
              <a:t>	Roberto</a:t>
            </a:r>
          </a:p>
          <a:p>
            <a:r>
              <a:rPr lang="en-US" baseline="0" dirty="0" smtClean="0"/>
              <a:t>Helped with American traveler job. Saying I’m learning excel</a:t>
            </a:r>
          </a:p>
          <a:p>
            <a:r>
              <a:rPr lang="en-US" baseline="0" dirty="0" smtClean="0"/>
              <a:t>You will be the math guy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4F56-957F-4B80-B83E-0ED2A26B2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8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1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8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3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5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1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0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7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4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60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799557" cy="3329581"/>
          </a:xfrm>
        </p:spPr>
        <p:txBody>
          <a:bodyPr/>
          <a:lstStyle/>
          <a:p>
            <a:r>
              <a:rPr lang="en-US" dirty="0" smtClean="0"/>
              <a:t>My Experience Getting an Internship as a Math Major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Chen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 Or Not…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75" y="1255944"/>
            <a:ext cx="7418251" cy="51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incompetent in the beginning</a:t>
            </a:r>
          </a:p>
          <a:p>
            <a:pPr lvl="1"/>
            <a:r>
              <a:rPr lang="en-US" dirty="0" smtClean="0"/>
              <a:t>Not as complex as school</a:t>
            </a:r>
          </a:p>
          <a:p>
            <a:pPr lvl="1"/>
            <a:r>
              <a:rPr lang="en-US" dirty="0" smtClean="0"/>
              <a:t>Lateral thinking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9877291"/>
              </p:ext>
            </p:extLst>
          </p:nvPr>
        </p:nvGraphicFramePr>
        <p:xfrm>
          <a:off x="2556107" y="10458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9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like Academia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about making a decision</a:t>
            </a:r>
          </a:p>
          <a:p>
            <a:r>
              <a:rPr lang="en-US" dirty="0" smtClean="0"/>
              <a:t>Data is dirty</a:t>
            </a:r>
          </a:p>
          <a:p>
            <a:pPr lvl="1"/>
            <a:r>
              <a:rPr lang="en-US" dirty="0"/>
              <a:t>Things you can’t control or account </a:t>
            </a:r>
            <a:r>
              <a:rPr lang="en-US" dirty="0" smtClean="0"/>
              <a:t>for</a:t>
            </a:r>
          </a:p>
          <a:p>
            <a:r>
              <a:rPr lang="en-US" dirty="0" smtClean="0"/>
              <a:t>No </a:t>
            </a:r>
            <a:r>
              <a:rPr lang="en-US" dirty="0"/>
              <a:t>one really checks your work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/>
              <a:t>your work more than you need too</a:t>
            </a:r>
          </a:p>
          <a:p>
            <a:r>
              <a:rPr lang="en-US" dirty="0"/>
              <a:t>Treat your internship like a real job</a:t>
            </a:r>
          </a:p>
          <a:p>
            <a:r>
              <a:rPr lang="en-US" dirty="0"/>
              <a:t>Volunteer to take on more responsibility or projects when </a:t>
            </a:r>
            <a:r>
              <a:rPr lang="en-US" dirty="0" smtClean="0"/>
              <a:t>possible/appropriate</a:t>
            </a:r>
          </a:p>
          <a:p>
            <a:r>
              <a:rPr lang="en-US" dirty="0"/>
              <a:t>Time management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Come in 10-15 minutes early and stay 10-15 minutes late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75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Submit Unless You Approve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35397" r="22858" b="14252"/>
          <a:stretch/>
        </p:blipFill>
        <p:spPr>
          <a:xfrm>
            <a:off x="3464310" y="1595696"/>
            <a:ext cx="5486400" cy="4313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5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 </a:t>
            </a:r>
            <a:r>
              <a:rPr lang="en-US" dirty="0" smtClean="0"/>
              <a:t>introverts!</a:t>
            </a:r>
          </a:p>
          <a:p>
            <a:r>
              <a:rPr lang="en-US" dirty="0" smtClean="0"/>
              <a:t>Working with non quantitative people</a:t>
            </a:r>
          </a:p>
          <a:p>
            <a:pPr lvl="1"/>
            <a:r>
              <a:rPr lang="en-US" dirty="0" smtClean="0"/>
              <a:t>Tutor low level math</a:t>
            </a:r>
          </a:p>
          <a:p>
            <a:r>
              <a:rPr lang="en-US" dirty="0" smtClean="0"/>
              <a:t>Get to know your coworkers</a:t>
            </a:r>
          </a:p>
          <a:p>
            <a:r>
              <a:rPr lang="en-US" dirty="0"/>
              <a:t>M</a:t>
            </a:r>
            <a:r>
              <a:rPr lang="en-US" dirty="0" smtClean="0"/>
              <a:t>anners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83" y="1376128"/>
            <a:ext cx="4863826" cy="48722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8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positive connections with people</a:t>
            </a:r>
          </a:p>
          <a:p>
            <a:r>
              <a:rPr lang="en-US" dirty="0" smtClean="0"/>
              <a:t>Let people know what you’re doing</a:t>
            </a:r>
          </a:p>
          <a:p>
            <a:r>
              <a:rPr lang="en-US" dirty="0" smtClean="0"/>
              <a:t>Extracurricular activities</a:t>
            </a:r>
          </a:p>
          <a:p>
            <a:r>
              <a:rPr lang="en-US" dirty="0" smtClean="0"/>
              <a:t>Professors</a:t>
            </a:r>
          </a:p>
          <a:p>
            <a:r>
              <a:rPr lang="en-US" dirty="0" smtClean="0"/>
              <a:t>Peers</a:t>
            </a:r>
          </a:p>
          <a:p>
            <a:pPr lvl="1"/>
            <a:r>
              <a:rPr lang="en-US" dirty="0" smtClean="0"/>
              <a:t>Recommend you for internships when they are done</a:t>
            </a:r>
          </a:p>
          <a:p>
            <a:r>
              <a:rPr lang="en-US" dirty="0" smtClean="0"/>
              <a:t>Never </a:t>
            </a:r>
            <a:r>
              <a:rPr lang="en-US" dirty="0"/>
              <a:t>know who you’ll get opportunities from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75220"/>
            <a:ext cx="8946541" cy="4195481"/>
          </a:xfrm>
        </p:spPr>
        <p:txBody>
          <a:bodyPr/>
          <a:lstStyle/>
          <a:p>
            <a:r>
              <a:rPr lang="en-US" dirty="0" smtClean="0"/>
              <a:t>Develop a strategy</a:t>
            </a:r>
          </a:p>
          <a:p>
            <a:r>
              <a:rPr lang="en-US" dirty="0" smtClean="0"/>
              <a:t>Hone job specific skills</a:t>
            </a:r>
          </a:p>
          <a:p>
            <a:r>
              <a:rPr lang="en-US" dirty="0" smtClean="0"/>
              <a:t>Take advantage of your resources</a:t>
            </a:r>
          </a:p>
          <a:p>
            <a:r>
              <a:rPr lang="en-US" dirty="0" smtClean="0"/>
              <a:t>Be active in clubs/organizations </a:t>
            </a:r>
          </a:p>
          <a:p>
            <a:r>
              <a:rPr lang="en-US" dirty="0" smtClean="0"/>
              <a:t>Have a strong work ethic</a:t>
            </a:r>
          </a:p>
          <a:p>
            <a:r>
              <a:rPr lang="en-US" dirty="0" smtClean="0"/>
              <a:t>Work on your social/networking skills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1219"/>
          <a:stretch/>
        </p:blipFill>
        <p:spPr>
          <a:xfrm>
            <a:off x="839924" y="2233038"/>
            <a:ext cx="3146175" cy="3095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31" y="2233038"/>
            <a:ext cx="2481608" cy="19271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71" y="2233038"/>
            <a:ext cx="3218942" cy="17635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4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29564" y="1453138"/>
            <a:ext cx="4727960" cy="4897656"/>
            <a:chOff x="729564" y="1453138"/>
            <a:chExt cx="4727960" cy="4897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050" y="1970805"/>
              <a:ext cx="3686989" cy="311573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564" y="5530440"/>
              <a:ext cx="4727960" cy="820354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077516" y="1453138"/>
              <a:ext cx="4032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Summer 2015</a:t>
              </a:r>
              <a:endParaRPr lang="en-US" sz="20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958" y="1949863"/>
            <a:ext cx="5184279" cy="8826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816069" y="1453138"/>
            <a:ext cx="403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Currently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45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rminally-incoherent.com/blog/wp-content/uploads/2013/07/c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45" y="557450"/>
            <a:ext cx="8454310" cy="5743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30705" y="3820898"/>
            <a:ext cx="2954954" cy="2547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9754"/>
            <a:ext cx="8946541" cy="4758646"/>
          </a:xfrm>
        </p:spPr>
        <p:txBody>
          <a:bodyPr>
            <a:normAutofit/>
          </a:bodyPr>
          <a:lstStyle/>
          <a:p>
            <a:r>
              <a:rPr lang="en-US" dirty="0" smtClean="0"/>
              <a:t>Define </a:t>
            </a:r>
            <a:r>
              <a:rPr lang="en-US" dirty="0"/>
              <a:t>the type of lifestyle you </a:t>
            </a:r>
            <a:r>
              <a:rPr lang="en-US" dirty="0" smtClean="0"/>
              <a:t>want</a:t>
            </a:r>
          </a:p>
          <a:p>
            <a:pPr lvl="1"/>
            <a:r>
              <a:rPr lang="en-US" dirty="0" smtClean="0"/>
              <a:t>Most of your life is at work</a:t>
            </a:r>
            <a:endParaRPr lang="en-US" dirty="0"/>
          </a:p>
          <a:p>
            <a:r>
              <a:rPr lang="en-US" dirty="0"/>
              <a:t>Define what you want to do</a:t>
            </a:r>
          </a:p>
          <a:p>
            <a:pPr lvl="1"/>
            <a:r>
              <a:rPr lang="en-US" dirty="0"/>
              <a:t>Minor in something you are interested in </a:t>
            </a:r>
            <a:endParaRPr lang="en-US" dirty="0" smtClean="0"/>
          </a:p>
          <a:p>
            <a:r>
              <a:rPr lang="en-US" dirty="0"/>
              <a:t>Consider timing </a:t>
            </a:r>
          </a:p>
          <a:p>
            <a:pPr lvl="1"/>
            <a:r>
              <a:rPr lang="en-US" dirty="0"/>
              <a:t>Shotgun vs. </a:t>
            </a:r>
            <a:r>
              <a:rPr lang="en-US" dirty="0" smtClean="0"/>
              <a:t>targeting</a:t>
            </a:r>
          </a:p>
          <a:p>
            <a:r>
              <a:rPr lang="en-US" dirty="0" smtClean="0"/>
              <a:t>Be flexible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elocate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Internships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2938" y="3266604"/>
            <a:ext cx="6157635" cy="1505031"/>
            <a:chOff x="3017182" y="1290694"/>
            <a:chExt cx="6157635" cy="1505031"/>
          </a:xfrm>
        </p:grpSpPr>
        <p:sp>
          <p:nvSpPr>
            <p:cNvPr id="7" name="Freeform 6"/>
            <p:cNvSpPr/>
            <p:nvPr/>
          </p:nvSpPr>
          <p:spPr>
            <a:xfrm>
              <a:off x="3769697" y="1290694"/>
              <a:ext cx="5405120" cy="1505031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64771" rIns="120904" bIns="64771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What to search for</a:t>
              </a:r>
            </a:p>
            <a:p>
              <a:pPr marL="285750" lvl="0" indent="-28575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300" kern="1200" dirty="0" smtClean="0"/>
                <a:t>“_____” Analyst</a:t>
              </a:r>
            </a:p>
            <a:p>
              <a:pPr marL="285750" lvl="0" indent="-28575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300" dirty="0" smtClean="0"/>
                <a:t>Data scientist</a:t>
              </a:r>
            </a:p>
            <a:p>
              <a:pPr marL="285750" lvl="0" indent="-28575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300" dirty="0" smtClean="0"/>
                <a:t>Developer/programmer</a:t>
              </a:r>
              <a:endParaRPr lang="en-US" sz="1300" kern="1200" dirty="0" smtClean="0"/>
            </a:p>
            <a:p>
              <a:pPr marL="285750" lvl="0" indent="-28575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700" kern="1200" dirty="0" smtClean="0"/>
            </a:p>
          </p:txBody>
        </p:sp>
        <p:sp>
          <p:nvSpPr>
            <p:cNvPr id="8" name="Oval 7"/>
            <p:cNvSpPr/>
            <p:nvPr/>
          </p:nvSpPr>
          <p:spPr>
            <a:xfrm>
              <a:off x="3017182" y="1290695"/>
              <a:ext cx="1505029" cy="1505029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3232938" y="1399233"/>
            <a:ext cx="6157636" cy="1523629"/>
            <a:chOff x="3232938" y="1306765"/>
            <a:chExt cx="6157636" cy="1523629"/>
          </a:xfrm>
        </p:grpSpPr>
        <p:sp>
          <p:nvSpPr>
            <p:cNvPr id="9" name="Freeform 8"/>
            <p:cNvSpPr/>
            <p:nvPr/>
          </p:nvSpPr>
          <p:spPr>
            <a:xfrm>
              <a:off x="3985454" y="1325364"/>
              <a:ext cx="5405120" cy="1505030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64771" rIns="120904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Internet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Usajobs.gov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Internships.com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Indeed.com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LinkedIn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232938" y="1306765"/>
              <a:ext cx="1505029" cy="150502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Group 14"/>
          <p:cNvGrpSpPr/>
          <p:nvPr/>
        </p:nvGrpSpPr>
        <p:grpSpPr>
          <a:xfrm>
            <a:off x="3232938" y="5115377"/>
            <a:ext cx="6157636" cy="1505030"/>
            <a:chOff x="5883046" y="6125298"/>
            <a:chExt cx="6157636" cy="1505030"/>
          </a:xfrm>
        </p:grpSpPr>
        <p:sp>
          <p:nvSpPr>
            <p:cNvPr id="11" name="Freeform 10"/>
            <p:cNvSpPr/>
            <p:nvPr/>
          </p:nvSpPr>
          <p:spPr>
            <a:xfrm>
              <a:off x="6635561" y="6125298"/>
              <a:ext cx="5405121" cy="1505030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64771" rIns="120905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School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Math Department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FAU internships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Career Development Center</a:t>
              </a:r>
              <a:endParaRPr lang="en-US" sz="13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883046" y="6125299"/>
              <a:ext cx="1505029" cy="1505029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241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Job Specific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9294"/>
            <a:ext cx="8946541" cy="4689106"/>
          </a:xfrm>
        </p:spPr>
        <p:txBody>
          <a:bodyPr>
            <a:normAutofit/>
          </a:bodyPr>
          <a:lstStyle/>
          <a:p>
            <a:r>
              <a:rPr lang="en-US" dirty="0" smtClean="0"/>
              <a:t>Be prepared to self learn </a:t>
            </a:r>
          </a:p>
          <a:p>
            <a:pPr lvl="1"/>
            <a:r>
              <a:rPr lang="en-US" dirty="0" smtClean="0"/>
              <a:t>Take on a project and document it</a:t>
            </a:r>
          </a:p>
          <a:p>
            <a:r>
              <a:rPr lang="en-US" dirty="0" smtClean="0"/>
              <a:t>Technical skills</a:t>
            </a:r>
          </a:p>
          <a:p>
            <a:pPr lvl="1"/>
            <a:r>
              <a:rPr lang="en-US" dirty="0" smtClean="0"/>
              <a:t>Programming</a:t>
            </a:r>
          </a:p>
          <a:p>
            <a:pPr lvl="2"/>
            <a:r>
              <a:rPr lang="en-US" dirty="0"/>
              <a:t>Python, C++, C#,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SQL </a:t>
            </a:r>
          </a:p>
          <a:p>
            <a:pPr lvl="2"/>
            <a:r>
              <a:rPr lang="en-US" dirty="0" smtClean="0"/>
              <a:t>R </a:t>
            </a:r>
          </a:p>
          <a:p>
            <a:pPr lvl="1"/>
            <a:r>
              <a:rPr lang="en-US" dirty="0" smtClean="0"/>
              <a:t>Excel </a:t>
            </a:r>
          </a:p>
          <a:p>
            <a:r>
              <a:rPr lang="en-US" dirty="0" smtClean="0"/>
              <a:t>Soft skills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s</a:t>
            </a:r>
            <a:r>
              <a:rPr lang="en-US" dirty="0" smtClean="0"/>
              <a:t>peaking</a:t>
            </a:r>
          </a:p>
          <a:p>
            <a:pPr lvl="1"/>
            <a:r>
              <a:rPr lang="en-US" dirty="0" smtClean="0"/>
              <a:t>Team </a:t>
            </a:r>
            <a:r>
              <a:rPr lang="en-US" dirty="0"/>
              <a:t>w</a:t>
            </a:r>
            <a:r>
              <a:rPr lang="en-US" dirty="0" smtClean="0"/>
              <a:t>ork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59294"/>
            <a:ext cx="3910069" cy="4500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7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Advantage of the Career Development Center!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Resume </a:t>
            </a:r>
            <a:r>
              <a:rPr lang="en-US" dirty="0"/>
              <a:t>c</a:t>
            </a:r>
            <a:r>
              <a:rPr lang="en-US" dirty="0" smtClean="0"/>
              <a:t>ritiques</a:t>
            </a:r>
          </a:p>
          <a:p>
            <a:pPr lvl="1"/>
            <a:r>
              <a:rPr lang="en-US" dirty="0" smtClean="0"/>
              <a:t>Feedback from human </a:t>
            </a:r>
            <a:r>
              <a:rPr lang="en-US" dirty="0"/>
              <a:t>r</a:t>
            </a:r>
            <a:r>
              <a:rPr lang="en-US" dirty="0" smtClean="0"/>
              <a:t>esource </a:t>
            </a:r>
            <a:r>
              <a:rPr lang="en-US" dirty="0"/>
              <a:t>r</a:t>
            </a:r>
            <a:r>
              <a:rPr lang="en-US" dirty="0" smtClean="0"/>
              <a:t>epresentatives </a:t>
            </a:r>
          </a:p>
          <a:p>
            <a:pPr lvl="1"/>
            <a:r>
              <a:rPr lang="en-US" dirty="0" smtClean="0"/>
              <a:t>Tailored advertisement</a:t>
            </a:r>
          </a:p>
          <a:p>
            <a:r>
              <a:rPr lang="en-US" dirty="0" smtClean="0"/>
              <a:t>Workshop and events</a:t>
            </a:r>
          </a:p>
          <a:p>
            <a:pPr lvl="1"/>
            <a:r>
              <a:rPr lang="en-US" dirty="0" smtClean="0"/>
              <a:t>Dared to be Prepared</a:t>
            </a:r>
          </a:p>
          <a:p>
            <a:pPr lvl="1"/>
            <a:r>
              <a:rPr lang="en-US" dirty="0" smtClean="0"/>
              <a:t>Internship workshop</a:t>
            </a:r>
          </a:p>
          <a:p>
            <a:pPr lvl="1"/>
            <a:r>
              <a:rPr lang="en-US" dirty="0" smtClean="0"/>
              <a:t>LinkedIn workshop</a:t>
            </a:r>
          </a:p>
          <a:p>
            <a:r>
              <a:rPr lang="en-US" dirty="0"/>
              <a:t>Mock </a:t>
            </a:r>
            <a:r>
              <a:rPr lang="en-US" dirty="0" smtClean="0"/>
              <a:t>interviews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a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active in Math Club!</a:t>
            </a:r>
          </a:p>
          <a:p>
            <a:pPr lvl="1"/>
            <a:r>
              <a:rPr lang="en-US" dirty="0" smtClean="0"/>
              <a:t>Officer position</a:t>
            </a:r>
          </a:p>
          <a:p>
            <a:r>
              <a:rPr lang="en-US" dirty="0" smtClean="0"/>
              <a:t>Hobbies/volunteer </a:t>
            </a:r>
          </a:p>
          <a:p>
            <a:r>
              <a:rPr lang="en-US" dirty="0" smtClean="0"/>
              <a:t>DIS</a:t>
            </a:r>
          </a:p>
          <a:p>
            <a:r>
              <a:rPr lang="en-US" dirty="0" smtClean="0"/>
              <a:t>Little experiences count</a:t>
            </a:r>
          </a:p>
          <a:p>
            <a:pPr lvl="1"/>
            <a:r>
              <a:rPr lang="en-US" dirty="0"/>
              <a:t>Trail of Terror</a:t>
            </a:r>
          </a:p>
          <a:p>
            <a:pPr lvl="1"/>
            <a:r>
              <a:rPr lang="en-US" dirty="0"/>
              <a:t>Working at </a:t>
            </a:r>
            <a:r>
              <a:rPr lang="en-US" dirty="0" smtClean="0"/>
              <a:t>mom’s</a:t>
            </a:r>
            <a:endParaRPr lang="en-US" dirty="0"/>
          </a:p>
          <a:p>
            <a:r>
              <a:rPr lang="en-US" dirty="0" smtClean="0"/>
              <a:t>Follow up or reach out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11" y="1432929"/>
            <a:ext cx="5850676" cy="43880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0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3174</TotalTime>
  <Words>555</Words>
  <Application>Microsoft Office PowerPoint</Application>
  <PresentationFormat>Custom</PresentationFormat>
  <Paragraphs>164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My Experience Getting an Internship as a Math Major</vt:lpstr>
      <vt:lpstr>My Background</vt:lpstr>
      <vt:lpstr>My Background</vt:lpstr>
      <vt:lpstr>PowerPoint Presentation</vt:lpstr>
      <vt:lpstr>Develop a Strategy</vt:lpstr>
      <vt:lpstr>Searching for Internships</vt:lpstr>
      <vt:lpstr>Develop Job Specific Skills</vt:lpstr>
      <vt:lpstr>Take Advantage of the Career Development Center!</vt:lpstr>
      <vt:lpstr>Hiring a Person</vt:lpstr>
      <vt:lpstr>Success! Or Not…</vt:lpstr>
      <vt:lpstr>Starting Out</vt:lpstr>
      <vt:lpstr>Not like Academia</vt:lpstr>
      <vt:lpstr>Work Ethic</vt:lpstr>
      <vt:lpstr>Don’t Submit Unless You Approve</vt:lpstr>
      <vt:lpstr>Social Skills</vt:lpstr>
      <vt:lpstr>Networking</vt:lpstr>
      <vt:lpstr>Key Points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chen</dc:creator>
  <cp:lastModifiedBy>Erik Lundberg</cp:lastModifiedBy>
  <cp:revision>71</cp:revision>
  <dcterms:created xsi:type="dcterms:W3CDTF">2015-08-23T02:39:42Z</dcterms:created>
  <dcterms:modified xsi:type="dcterms:W3CDTF">2015-09-14T21:52:45Z</dcterms:modified>
</cp:coreProperties>
</file>